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62" r:id="rId4"/>
    <p:sldId id="263" r:id="rId5"/>
    <p:sldId id="264" r:id="rId6"/>
    <p:sldId id="265" r:id="rId7"/>
    <p:sldId id="298" r:id="rId8"/>
    <p:sldId id="266" r:id="rId9"/>
    <p:sldId id="267" r:id="rId10"/>
    <p:sldId id="268" r:id="rId11"/>
    <p:sldId id="269" r:id="rId12"/>
    <p:sldId id="299" r:id="rId13"/>
    <p:sldId id="271" r:id="rId14"/>
    <p:sldId id="272" r:id="rId15"/>
    <p:sldId id="301" r:id="rId16"/>
    <p:sldId id="273" r:id="rId17"/>
    <p:sldId id="274" r:id="rId18"/>
    <p:sldId id="275" r:id="rId19"/>
    <p:sldId id="276" r:id="rId20"/>
    <p:sldId id="277" r:id="rId21"/>
    <p:sldId id="278" r:id="rId22"/>
    <p:sldId id="300" r:id="rId23"/>
    <p:sldId id="279" r:id="rId24"/>
    <p:sldId id="280" r:id="rId25"/>
    <p:sldId id="281" r:id="rId26"/>
    <p:sldId id="282" r:id="rId27"/>
    <p:sldId id="283" r:id="rId28"/>
    <p:sldId id="284" r:id="rId29"/>
    <p:sldId id="302" r:id="rId30"/>
    <p:sldId id="287" r:id="rId31"/>
    <p:sldId id="28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5"/>
    <p:restoredTop sz="94675"/>
  </p:normalViewPr>
  <p:slideViewPr>
    <p:cSldViewPr snapToGrid="0" snapToObjects="1">
      <p:cViewPr varScale="1">
        <p:scale>
          <a:sx n="68" d="100"/>
          <a:sy n="68" d="100"/>
        </p:scale>
        <p:origin x="240" y="1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708DD-9166-F549-887C-2C3A2EBE0B6A}" type="datetimeFigureOut">
              <a:rPr lang="en-US" smtClean="0"/>
              <a:t>8/1/19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2B89A-08FA-4B4F-A341-DCFFA5ED3D99}" type="slidenum">
              <a:rPr lang="en-US" smtClean="0"/>
              <a:t>‹#›</a:t>
            </a:fld>
            <a:endParaRPr lang="en-US"/>
          </a:p>
        </p:txBody>
      </p:sp>
    </p:spTree>
    <p:extLst>
      <p:ext uri="{BB962C8B-B14F-4D97-AF65-F5344CB8AC3E}">
        <p14:creationId xmlns:p14="http://schemas.microsoft.com/office/powerpoint/2010/main" val="154654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D79D1-DB3D-414A-B9A0-C41F55CD6D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CBBCCF-57C8-8B4E-B739-3FD4BD9D74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FF94F0-2FA0-F543-B023-C700989F9505}"/>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5" name="Footer Placeholder 4">
            <a:extLst>
              <a:ext uri="{FF2B5EF4-FFF2-40B4-BE49-F238E27FC236}">
                <a16:creationId xmlns:a16="http://schemas.microsoft.com/office/drawing/2014/main" id="{4F1C422A-47E7-244F-866B-C01FCF4DFF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1405A0-BEBE-C44D-8A01-C80AF53037CE}"/>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2093046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53E61-FF42-BD47-A251-874A6111A0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397076-3247-8940-B67D-469AED2924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ECE920-AD2B-5F4A-96DB-50A26991D18E}"/>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5" name="Footer Placeholder 4">
            <a:extLst>
              <a:ext uri="{FF2B5EF4-FFF2-40B4-BE49-F238E27FC236}">
                <a16:creationId xmlns:a16="http://schemas.microsoft.com/office/drawing/2014/main" id="{BBAD154B-6D10-0C4B-AE5A-26B1689B6B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4634AC-02A5-6E4E-963E-5DC1B72BC815}"/>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2209225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9AC71-0A44-9449-B654-4AF2B6FD93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5866EB-41C0-DA42-B5C5-98A612C67D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6AE971-01DB-4345-8589-59D76B1D1866}"/>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5" name="Footer Placeholder 4">
            <a:extLst>
              <a:ext uri="{FF2B5EF4-FFF2-40B4-BE49-F238E27FC236}">
                <a16:creationId xmlns:a16="http://schemas.microsoft.com/office/drawing/2014/main" id="{F2485AD3-F5A8-9246-A34B-63EA9CE28E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849C6B-3453-9846-88EA-03DC29DA3921}"/>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1125534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7481C-96C0-5E4C-8450-09EB254ADB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FA45F-FED0-9647-94DF-B25230B63A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3BE8E7-6908-AE43-8F61-07D5C5F2A5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8AE5EC-4746-7242-A2ED-5BE872DEDE99}"/>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6" name="Footer Placeholder 5">
            <a:extLst>
              <a:ext uri="{FF2B5EF4-FFF2-40B4-BE49-F238E27FC236}">
                <a16:creationId xmlns:a16="http://schemas.microsoft.com/office/drawing/2014/main" id="{328A322A-AC7A-5B4B-A31F-02B5C1B6F5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C8A463-EADB-0846-B8C8-9E5F1A21E7C3}"/>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1172104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05D92-8759-F248-9385-F8EFF0545F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AF38F9-96DF-014E-8D14-CEC0607A40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F74311-0B26-9844-BFF2-6054E20CA1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539F2A-CE8E-D94F-955A-E6E06B287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1A1F38-8138-954A-B8A2-6C46CAFB2D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378E60-F3CF-2844-AC6E-242B5FE4DB3E}"/>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8" name="Footer Placeholder 7">
            <a:extLst>
              <a:ext uri="{FF2B5EF4-FFF2-40B4-BE49-F238E27FC236}">
                <a16:creationId xmlns:a16="http://schemas.microsoft.com/office/drawing/2014/main" id="{234577A5-56B0-9C45-815C-899B167893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629307-9142-AB4D-A013-6F57B561EAE0}"/>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2878844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CC930-94CB-CE4D-8D03-5EA6347C84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F4B1F0-17A3-9949-9BBA-98D349242402}"/>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4" name="Footer Placeholder 3">
            <a:extLst>
              <a:ext uri="{FF2B5EF4-FFF2-40B4-BE49-F238E27FC236}">
                <a16:creationId xmlns:a16="http://schemas.microsoft.com/office/drawing/2014/main" id="{94B3F60A-F04D-1E4A-BE04-1BDBF58B0D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9BE77E-E86C-FE44-BD1A-6E7C80A588C3}"/>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1268400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9519DB-355E-7B42-B390-F11D268BDB77}"/>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3" name="Footer Placeholder 2">
            <a:extLst>
              <a:ext uri="{FF2B5EF4-FFF2-40B4-BE49-F238E27FC236}">
                <a16:creationId xmlns:a16="http://schemas.microsoft.com/office/drawing/2014/main" id="{EF917D40-ACE7-354C-8102-0AD13C25C7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DF1932-704F-2042-B64A-C8D1A0BF8997}"/>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407064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1BCB3-D4E4-FB44-90A2-938200664E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06AF0C-1022-4A48-95C8-7052F2956D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035FF6-317A-3446-9892-B378797344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864965-E6B7-F44C-82F3-D03A3600297E}"/>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6" name="Footer Placeholder 5">
            <a:extLst>
              <a:ext uri="{FF2B5EF4-FFF2-40B4-BE49-F238E27FC236}">
                <a16:creationId xmlns:a16="http://schemas.microsoft.com/office/drawing/2014/main" id="{752CA34B-D454-6148-8086-EFBDB0713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B5FEEC-4E4E-0D44-8D51-185625ACA04F}"/>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3361503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49E09-3039-954A-B91E-18AE9C9E42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5705D7-98A8-484F-B1ED-8F445AAB60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5E43ED-F69E-BF48-AE0C-31768C7C32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7069B8-EE4C-BC49-85E2-2FFBF030FB79}"/>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6" name="Footer Placeholder 5">
            <a:extLst>
              <a:ext uri="{FF2B5EF4-FFF2-40B4-BE49-F238E27FC236}">
                <a16:creationId xmlns:a16="http://schemas.microsoft.com/office/drawing/2014/main" id="{501B0291-F271-944A-8103-D857ADC51F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866B2B-0F39-8843-9319-382535CDD202}"/>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1635562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90C45-F140-E346-9378-63FB6F54E6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C4C372-40B2-0442-9D46-96EE755A27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50D895-DFD5-944E-A471-AE6F69D49A7F}"/>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5" name="Footer Placeholder 4">
            <a:extLst>
              <a:ext uri="{FF2B5EF4-FFF2-40B4-BE49-F238E27FC236}">
                <a16:creationId xmlns:a16="http://schemas.microsoft.com/office/drawing/2014/main" id="{3A53F3B7-E893-EC4D-8A30-EE8F847E42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ABAB07-9B34-F347-B40C-58E9E9B39EE2}"/>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1513513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940BD0-5315-D64A-86C8-9265822C7A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AD800E-BD06-8141-9E9D-A20325105C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CE4B3D-D699-354A-A0F8-00F6B6843EDC}"/>
              </a:ext>
            </a:extLst>
          </p:cNvPr>
          <p:cNvSpPr>
            <a:spLocks noGrp="1"/>
          </p:cNvSpPr>
          <p:nvPr>
            <p:ph type="dt" sz="half" idx="10"/>
          </p:nvPr>
        </p:nvSpPr>
        <p:spPr/>
        <p:txBody>
          <a:bodyPr/>
          <a:lstStyle/>
          <a:p>
            <a:fld id="{EF2A6273-DDF9-1849-A7CA-F050FE58B83B}" type="datetimeFigureOut">
              <a:rPr lang="en-US" smtClean="0"/>
              <a:t>8/1/19</a:t>
            </a:fld>
            <a:endParaRPr lang="en-US"/>
          </a:p>
        </p:txBody>
      </p:sp>
      <p:sp>
        <p:nvSpPr>
          <p:cNvPr id="5" name="Footer Placeholder 4">
            <a:extLst>
              <a:ext uri="{FF2B5EF4-FFF2-40B4-BE49-F238E27FC236}">
                <a16:creationId xmlns:a16="http://schemas.microsoft.com/office/drawing/2014/main" id="{E257D061-794D-5843-91D4-3F0CA9E84A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2AF81-F058-8343-893D-86F72B1086A8}"/>
              </a:ext>
            </a:extLst>
          </p:cNvPr>
          <p:cNvSpPr>
            <a:spLocks noGrp="1"/>
          </p:cNvSpPr>
          <p:nvPr>
            <p:ph type="sldNum" sz="quarter" idx="12"/>
          </p:nvPr>
        </p:nvSpPr>
        <p:spPr/>
        <p:txBody>
          <a:bodyPr/>
          <a:lstStyle/>
          <a:p>
            <a:fld id="{7528799F-C5F2-F642-A523-7FFC37352D93}" type="slidenum">
              <a:rPr lang="en-US" smtClean="0"/>
              <a:t>‹#›</a:t>
            </a:fld>
            <a:endParaRPr lang="en-US"/>
          </a:p>
        </p:txBody>
      </p:sp>
    </p:spTree>
    <p:extLst>
      <p:ext uri="{BB962C8B-B14F-4D97-AF65-F5344CB8AC3E}">
        <p14:creationId xmlns:p14="http://schemas.microsoft.com/office/powerpoint/2010/main" val="3869517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F229A2-FE96-C14F-87F3-48348B840A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CB8804-83DD-9447-A363-CDC564814A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F0D160-0F18-B14D-9EF9-F56D70F6C0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2A6273-DDF9-1849-A7CA-F050FE58B83B}" type="datetimeFigureOut">
              <a:rPr lang="en-US" smtClean="0"/>
              <a:t>8/1/19</a:t>
            </a:fld>
            <a:endParaRPr lang="en-US"/>
          </a:p>
        </p:txBody>
      </p:sp>
      <p:sp>
        <p:nvSpPr>
          <p:cNvPr id="5" name="Footer Placeholder 4">
            <a:extLst>
              <a:ext uri="{FF2B5EF4-FFF2-40B4-BE49-F238E27FC236}">
                <a16:creationId xmlns:a16="http://schemas.microsoft.com/office/drawing/2014/main" id="{A1FFE338-C2F1-2B4C-A5B0-BEC5238DBF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2EA3E8-F827-1C4F-BD19-81B3FFE203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8799F-C5F2-F642-A523-7FFC37352D93}" type="slidenum">
              <a:rPr lang="en-US" smtClean="0"/>
              <a:t>‹#›</a:t>
            </a:fld>
            <a:endParaRPr lang="en-US"/>
          </a:p>
        </p:txBody>
      </p:sp>
    </p:spTree>
    <p:extLst>
      <p:ext uri="{BB962C8B-B14F-4D97-AF65-F5344CB8AC3E}">
        <p14:creationId xmlns:p14="http://schemas.microsoft.com/office/powerpoint/2010/main" val="1813868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3B5C4-089B-5843-897A-E3C988FD2FAD}"/>
              </a:ext>
            </a:extLst>
          </p:cNvPr>
          <p:cNvSpPr>
            <a:spLocks noGrp="1"/>
          </p:cNvSpPr>
          <p:nvPr>
            <p:ph type="ctrTitle"/>
          </p:nvPr>
        </p:nvSpPr>
        <p:spPr>
          <a:xfrm>
            <a:off x="1717964" y="2280083"/>
            <a:ext cx="9144000" cy="2387600"/>
          </a:xfrm>
        </p:spPr>
        <p:txBody>
          <a:bodyPr/>
          <a:lstStyle/>
          <a:p>
            <a:r>
              <a:rPr lang="en-US" b="1" i="1" dirty="0"/>
              <a:t>Seven Man Mechanics</a:t>
            </a:r>
          </a:p>
        </p:txBody>
      </p:sp>
      <p:sp>
        <p:nvSpPr>
          <p:cNvPr id="3" name="Subtitle 2">
            <a:extLst>
              <a:ext uri="{FF2B5EF4-FFF2-40B4-BE49-F238E27FC236}">
                <a16:creationId xmlns:a16="http://schemas.microsoft.com/office/drawing/2014/main" id="{D3E09835-8B51-3D4A-9479-CB27B50F8CAE}"/>
              </a:ext>
            </a:extLst>
          </p:cNvPr>
          <p:cNvSpPr>
            <a:spLocks noGrp="1"/>
          </p:cNvSpPr>
          <p:nvPr>
            <p:ph type="subTitle" idx="1"/>
          </p:nvPr>
        </p:nvSpPr>
        <p:spPr>
          <a:xfrm>
            <a:off x="1419828" y="5158773"/>
            <a:ext cx="9144000" cy="1655762"/>
          </a:xfrm>
        </p:spPr>
        <p:txBody>
          <a:bodyPr/>
          <a:lstStyle/>
          <a:p>
            <a:r>
              <a:rPr lang="en-US" dirty="0"/>
              <a:t>Ben Metcalf, Instructor</a:t>
            </a:r>
          </a:p>
          <a:p>
            <a:r>
              <a:rPr lang="en-US" dirty="0"/>
              <a:t>Dallas Football Officials Association</a:t>
            </a:r>
          </a:p>
        </p:txBody>
      </p:sp>
      <p:pic>
        <p:nvPicPr>
          <p:cNvPr id="4" name="Picture 3">
            <a:extLst>
              <a:ext uri="{FF2B5EF4-FFF2-40B4-BE49-F238E27FC236}">
                <a16:creationId xmlns:a16="http://schemas.microsoft.com/office/drawing/2014/main" id="{E6CAAF6F-BF1A-0640-9CB1-61A687976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239" y="691713"/>
            <a:ext cx="5817149" cy="3176741"/>
          </a:xfrm>
          <a:prstGeom prst="rect">
            <a:avLst/>
          </a:prstGeom>
        </p:spPr>
      </p:pic>
    </p:spTree>
    <p:extLst>
      <p:ext uri="{BB962C8B-B14F-4D97-AF65-F5344CB8AC3E}">
        <p14:creationId xmlns:p14="http://schemas.microsoft.com/office/powerpoint/2010/main" val="215752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83A3A-257B-B144-B841-730E99F47D4E}"/>
              </a:ext>
            </a:extLst>
          </p:cNvPr>
          <p:cNvSpPr>
            <a:spLocks noGrp="1"/>
          </p:cNvSpPr>
          <p:nvPr>
            <p:ph type="title"/>
          </p:nvPr>
        </p:nvSpPr>
        <p:spPr/>
        <p:txBody>
          <a:bodyPr/>
          <a:lstStyle/>
          <a:p>
            <a:r>
              <a:rPr lang="en-US" dirty="0"/>
              <a:t>Why use Seven Officials?</a:t>
            </a:r>
          </a:p>
        </p:txBody>
      </p:sp>
      <p:sp>
        <p:nvSpPr>
          <p:cNvPr id="3" name="Content Placeholder 2">
            <a:extLst>
              <a:ext uri="{FF2B5EF4-FFF2-40B4-BE49-F238E27FC236}">
                <a16:creationId xmlns:a16="http://schemas.microsoft.com/office/drawing/2014/main" id="{3A6277D2-BFC9-3949-ABBB-106730AD35B1}"/>
              </a:ext>
            </a:extLst>
          </p:cNvPr>
          <p:cNvSpPr>
            <a:spLocks noGrp="1"/>
          </p:cNvSpPr>
          <p:nvPr>
            <p:ph idx="1"/>
          </p:nvPr>
        </p:nvSpPr>
        <p:spPr/>
        <p:txBody>
          <a:bodyPr/>
          <a:lstStyle/>
          <a:p>
            <a:r>
              <a:rPr lang="en-US" dirty="0"/>
              <a:t>A crew of 7 will provide more consistent area coverage</a:t>
            </a:r>
          </a:p>
          <a:p>
            <a:r>
              <a:rPr lang="en-US" dirty="0"/>
              <a:t>Better detection of infractions and enforcement of rules</a:t>
            </a:r>
          </a:p>
          <a:p>
            <a:r>
              <a:rPr lang="en-US" dirty="0"/>
              <a:t>Better sideline control</a:t>
            </a:r>
          </a:p>
          <a:p>
            <a:r>
              <a:rPr lang="en-US" dirty="0"/>
              <a:t>Preventative officiating is improved</a:t>
            </a:r>
          </a:p>
          <a:p>
            <a:r>
              <a:rPr lang="en-US" dirty="0"/>
              <a:t>Improved coverage on the back side of a play</a:t>
            </a:r>
          </a:p>
          <a:p>
            <a:r>
              <a:rPr lang="en-US" dirty="0"/>
              <a:t>Dead ball officiating improved</a:t>
            </a:r>
          </a:p>
          <a:p>
            <a:r>
              <a:rPr lang="en-US" dirty="0"/>
              <a:t>Easier ball mechanics on deep pass plays and punt coverage</a:t>
            </a:r>
          </a:p>
        </p:txBody>
      </p:sp>
      <p:pic>
        <p:nvPicPr>
          <p:cNvPr id="4" name="Picture 3">
            <a:extLst>
              <a:ext uri="{FF2B5EF4-FFF2-40B4-BE49-F238E27FC236}">
                <a16:creationId xmlns:a16="http://schemas.microsoft.com/office/drawing/2014/main" id="{E4CB0AB8-31C8-4E40-B05E-6A33609BB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4178003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96DAA-8747-B547-A008-957DE9A2CA65}"/>
              </a:ext>
            </a:extLst>
          </p:cNvPr>
          <p:cNvSpPr>
            <a:spLocks noGrp="1"/>
          </p:cNvSpPr>
          <p:nvPr>
            <p:ph type="title"/>
          </p:nvPr>
        </p:nvSpPr>
        <p:spPr/>
        <p:txBody>
          <a:bodyPr/>
          <a:lstStyle/>
          <a:p>
            <a:r>
              <a:rPr lang="en-US" dirty="0"/>
              <a:t>Pre-Game Responsibilities</a:t>
            </a:r>
          </a:p>
        </p:txBody>
      </p:sp>
      <p:sp>
        <p:nvSpPr>
          <p:cNvPr id="3" name="Content Placeholder 2">
            <a:extLst>
              <a:ext uri="{FF2B5EF4-FFF2-40B4-BE49-F238E27FC236}">
                <a16:creationId xmlns:a16="http://schemas.microsoft.com/office/drawing/2014/main" id="{32480A14-77F3-794E-87C5-63B3BDA92D48}"/>
              </a:ext>
            </a:extLst>
          </p:cNvPr>
          <p:cNvSpPr>
            <a:spLocks noGrp="1"/>
          </p:cNvSpPr>
          <p:nvPr>
            <p:ph idx="1"/>
          </p:nvPr>
        </p:nvSpPr>
        <p:spPr>
          <a:xfrm>
            <a:off x="537210" y="1690688"/>
            <a:ext cx="11117580" cy="4849495"/>
          </a:xfrm>
        </p:spPr>
        <p:txBody>
          <a:bodyPr>
            <a:normAutofit/>
          </a:bodyPr>
          <a:lstStyle/>
          <a:p>
            <a:pPr marL="0" indent="0">
              <a:buNone/>
            </a:pPr>
            <a:r>
              <a:rPr lang="en-US" dirty="0"/>
              <a:t>**All officials adhere to standard 5 Man Mechanics</a:t>
            </a:r>
          </a:p>
          <a:p>
            <a:r>
              <a:rPr lang="en-US" dirty="0"/>
              <a:t>S/B:  Instruct clock operators minimum 60 min before kick. S has clock duties if there is no on-field clock</a:t>
            </a:r>
          </a:p>
          <a:p>
            <a:endParaRPr lang="en-US" dirty="0"/>
          </a:p>
          <a:p>
            <a:pPr marL="0" indent="0">
              <a:buNone/>
            </a:pPr>
            <a:r>
              <a:rPr lang="en-US" dirty="0"/>
              <a:t>S/F:  </a:t>
            </a:r>
          </a:p>
          <a:p>
            <a:r>
              <a:rPr lang="en-US" dirty="0"/>
              <a:t>Monitor teams and maintain buffer area</a:t>
            </a:r>
          </a:p>
          <a:p>
            <a:r>
              <a:rPr lang="en-US" dirty="0"/>
              <a:t>Accompany and assist H/L with directions for chain crew</a:t>
            </a:r>
          </a:p>
          <a:p>
            <a:r>
              <a:rPr lang="en-US" dirty="0"/>
              <a:t>Accompany and assist with instructions for ball boys</a:t>
            </a:r>
          </a:p>
          <a:p>
            <a:r>
              <a:rPr lang="en-US" dirty="0"/>
              <a:t>Bring captains to 50 on their team sideline four min before kickoff.</a:t>
            </a:r>
          </a:p>
        </p:txBody>
      </p:sp>
      <p:pic>
        <p:nvPicPr>
          <p:cNvPr id="4" name="Picture 3">
            <a:extLst>
              <a:ext uri="{FF2B5EF4-FFF2-40B4-BE49-F238E27FC236}">
                <a16:creationId xmlns:a16="http://schemas.microsoft.com/office/drawing/2014/main" id="{16583890-7E01-8748-BBC5-F123297D35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48993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FC072-BA52-594F-8F7B-AA2E9D27625E}"/>
              </a:ext>
            </a:extLst>
          </p:cNvPr>
          <p:cNvSpPr>
            <a:spLocks noGrp="1"/>
          </p:cNvSpPr>
          <p:nvPr>
            <p:ph type="title"/>
          </p:nvPr>
        </p:nvSpPr>
        <p:spPr>
          <a:xfrm>
            <a:off x="345440" y="560546"/>
            <a:ext cx="2613660" cy="1325563"/>
          </a:xfrm>
        </p:spPr>
        <p:txBody>
          <a:bodyPr/>
          <a:lstStyle/>
          <a:p>
            <a:r>
              <a:rPr lang="en-US" dirty="0"/>
              <a:t>Coin toss</a:t>
            </a:r>
          </a:p>
        </p:txBody>
      </p:sp>
      <p:pic>
        <p:nvPicPr>
          <p:cNvPr id="1025" name="Picture 1" descr="page17image3748458560">
            <a:extLst>
              <a:ext uri="{FF2B5EF4-FFF2-40B4-BE49-F238E27FC236}">
                <a16:creationId xmlns:a16="http://schemas.microsoft.com/office/drawing/2014/main" id="{3B3395DA-D547-7E43-A30A-EE4EE1FA9AA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10366" y="560546"/>
            <a:ext cx="8739394" cy="60637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38CFB75-A3F2-9648-9140-4854BD6C9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2613524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86E8C-45F4-9645-AED7-5FA588A103C5}"/>
              </a:ext>
            </a:extLst>
          </p:cNvPr>
          <p:cNvSpPr>
            <a:spLocks noGrp="1"/>
          </p:cNvSpPr>
          <p:nvPr>
            <p:ph type="title"/>
          </p:nvPr>
        </p:nvSpPr>
        <p:spPr/>
        <p:txBody>
          <a:bodyPr/>
          <a:lstStyle/>
          <a:p>
            <a:r>
              <a:rPr lang="en-US" dirty="0"/>
              <a:t>Coin Toss</a:t>
            </a:r>
          </a:p>
        </p:txBody>
      </p:sp>
      <p:sp>
        <p:nvSpPr>
          <p:cNvPr id="3" name="Content Placeholder 2">
            <a:extLst>
              <a:ext uri="{FF2B5EF4-FFF2-40B4-BE49-F238E27FC236}">
                <a16:creationId xmlns:a16="http://schemas.microsoft.com/office/drawing/2014/main" id="{7C7B8EA6-D5B7-FD4A-8BA1-CAEAE03DC2B6}"/>
              </a:ext>
            </a:extLst>
          </p:cNvPr>
          <p:cNvSpPr>
            <a:spLocks noGrp="1"/>
          </p:cNvSpPr>
          <p:nvPr>
            <p:ph idx="1"/>
          </p:nvPr>
        </p:nvSpPr>
        <p:spPr>
          <a:xfrm>
            <a:off x="419100" y="1425770"/>
            <a:ext cx="11353800" cy="4623435"/>
          </a:xfrm>
        </p:spPr>
        <p:txBody>
          <a:bodyPr>
            <a:normAutofit fontScale="92500" lnSpcReduction="10000"/>
          </a:bodyPr>
          <a:lstStyle/>
          <a:p>
            <a:pPr marL="0" indent="0">
              <a:buNone/>
            </a:pPr>
            <a:r>
              <a:rPr lang="en-US" dirty="0"/>
              <a:t>SF</a:t>
            </a:r>
          </a:p>
          <a:p>
            <a:r>
              <a:rPr lang="en-US" dirty="0"/>
              <a:t>Escort captains to 9yd marks and stop while sending them to middle of field with R/U</a:t>
            </a:r>
          </a:p>
          <a:p>
            <a:r>
              <a:rPr lang="en-US" dirty="0"/>
              <a:t>Do not allow team members who are not involved in the toss inside the 9yd marks on your side</a:t>
            </a:r>
          </a:p>
          <a:p>
            <a:endParaRPr lang="en-US" dirty="0"/>
          </a:p>
          <a:p>
            <a:pPr marL="0" indent="0">
              <a:buNone/>
            </a:pPr>
            <a:r>
              <a:rPr lang="en-US" dirty="0"/>
              <a:t>H/L/B:  </a:t>
            </a:r>
          </a:p>
          <a:p>
            <a:r>
              <a:rPr lang="en-US" dirty="0"/>
              <a:t>Remain on the sideline.  H/B have a game ball from your sideline ready until winner of toss is determined</a:t>
            </a:r>
          </a:p>
          <a:p>
            <a:endParaRPr lang="en-US" dirty="0"/>
          </a:p>
          <a:p>
            <a:pPr marL="0" indent="0">
              <a:buNone/>
            </a:pPr>
            <a:r>
              <a:rPr lang="en-US" dirty="0"/>
              <a:t>S/F is responsible for securing 2</a:t>
            </a:r>
            <a:r>
              <a:rPr lang="en-US" baseline="30000" dirty="0"/>
              <a:t>nd</a:t>
            </a:r>
            <a:r>
              <a:rPr lang="en-US" dirty="0"/>
              <a:t> half option from coach on appropriate sideline</a:t>
            </a:r>
          </a:p>
        </p:txBody>
      </p:sp>
      <p:pic>
        <p:nvPicPr>
          <p:cNvPr id="4" name="Picture 3">
            <a:extLst>
              <a:ext uri="{FF2B5EF4-FFF2-40B4-BE49-F238E27FC236}">
                <a16:creationId xmlns:a16="http://schemas.microsoft.com/office/drawing/2014/main" id="{9492288E-A45D-CD4A-90A1-234CE4531A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94158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7FD58-2F03-EE4F-B27B-65ADFE48880B}"/>
              </a:ext>
            </a:extLst>
          </p:cNvPr>
          <p:cNvSpPr>
            <a:spLocks noGrp="1"/>
          </p:cNvSpPr>
          <p:nvPr>
            <p:ph type="title"/>
          </p:nvPr>
        </p:nvSpPr>
        <p:spPr>
          <a:xfrm>
            <a:off x="533400" y="974725"/>
            <a:ext cx="2413000" cy="1325563"/>
          </a:xfrm>
        </p:spPr>
        <p:txBody>
          <a:bodyPr/>
          <a:lstStyle/>
          <a:p>
            <a:r>
              <a:rPr lang="en-US" dirty="0"/>
              <a:t>Free Kick: Keys</a:t>
            </a:r>
          </a:p>
        </p:txBody>
      </p:sp>
      <p:pic>
        <p:nvPicPr>
          <p:cNvPr id="2049" name="Picture 1" descr="page36image3759588832">
            <a:extLst>
              <a:ext uri="{FF2B5EF4-FFF2-40B4-BE49-F238E27FC236}">
                <a16:creationId xmlns:a16="http://schemas.microsoft.com/office/drawing/2014/main" id="{F911D990-ECAC-FF40-ACBA-14502F43EE2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53160" y="482600"/>
            <a:ext cx="8538840" cy="5892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17A2030-9A7B-234E-8102-13DA546F9F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1944060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691B7-FD5D-0D43-8648-BE77DFCCF4C3}"/>
              </a:ext>
            </a:extLst>
          </p:cNvPr>
          <p:cNvSpPr>
            <a:spLocks noGrp="1"/>
          </p:cNvSpPr>
          <p:nvPr>
            <p:ph type="title"/>
          </p:nvPr>
        </p:nvSpPr>
        <p:spPr>
          <a:xfrm>
            <a:off x="553720" y="365125"/>
            <a:ext cx="10515600" cy="2540635"/>
          </a:xfrm>
        </p:spPr>
        <p:txBody>
          <a:bodyPr/>
          <a:lstStyle/>
          <a:p>
            <a:r>
              <a:rPr lang="en-US" dirty="0"/>
              <a:t>Free Kick:</a:t>
            </a:r>
            <a:br>
              <a:rPr lang="en-US" dirty="0"/>
            </a:br>
            <a:r>
              <a:rPr lang="en-US" dirty="0"/>
              <a:t>Movement</a:t>
            </a:r>
          </a:p>
        </p:txBody>
      </p:sp>
      <p:pic>
        <p:nvPicPr>
          <p:cNvPr id="4097" name="Picture 1" descr="page35image3759164464">
            <a:extLst>
              <a:ext uri="{FF2B5EF4-FFF2-40B4-BE49-F238E27FC236}">
                <a16:creationId xmlns:a16="http://schemas.microsoft.com/office/drawing/2014/main" id="{6133EAEE-2278-7544-AD0E-3F08553E070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39692" y="511981"/>
            <a:ext cx="8384667" cy="58340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235F104-8E5A-A444-B2B1-854A8902F0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1180453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69816-8622-DB48-9C56-0911913797C0}"/>
              </a:ext>
            </a:extLst>
          </p:cNvPr>
          <p:cNvSpPr>
            <a:spLocks noGrp="1"/>
          </p:cNvSpPr>
          <p:nvPr>
            <p:ph type="title"/>
          </p:nvPr>
        </p:nvSpPr>
        <p:spPr/>
        <p:txBody>
          <a:bodyPr/>
          <a:lstStyle/>
          <a:p>
            <a:r>
              <a:rPr lang="en-US" dirty="0"/>
              <a:t>Free Kicks:   H/L</a:t>
            </a:r>
          </a:p>
        </p:txBody>
      </p:sp>
      <p:sp>
        <p:nvSpPr>
          <p:cNvPr id="3" name="Content Placeholder 2">
            <a:extLst>
              <a:ext uri="{FF2B5EF4-FFF2-40B4-BE49-F238E27FC236}">
                <a16:creationId xmlns:a16="http://schemas.microsoft.com/office/drawing/2014/main" id="{270C9D99-23A0-3640-8446-E0E65EC2656D}"/>
              </a:ext>
            </a:extLst>
          </p:cNvPr>
          <p:cNvSpPr>
            <a:spLocks noGrp="1"/>
          </p:cNvSpPr>
          <p:nvPr>
            <p:ph idx="1"/>
          </p:nvPr>
        </p:nvSpPr>
        <p:spPr/>
        <p:txBody>
          <a:bodyPr/>
          <a:lstStyle/>
          <a:p>
            <a:r>
              <a:rPr lang="en-US" dirty="0"/>
              <a:t>Count Receiving Team players and signal to H/L/R</a:t>
            </a:r>
          </a:p>
          <a:p>
            <a:r>
              <a:rPr lang="en-US" dirty="0"/>
              <a:t>Responsible for Goal Line and pylon in your zone</a:t>
            </a:r>
          </a:p>
          <a:p>
            <a:r>
              <a:rPr lang="en-US" dirty="0"/>
              <a:t>Watch for holding, blocks below waist, illegal wedge, blindside block</a:t>
            </a:r>
          </a:p>
          <a:p>
            <a:r>
              <a:rPr lang="en-US" dirty="0"/>
              <a:t>Observe area in front of runner or clean-up behind the play</a:t>
            </a:r>
          </a:p>
          <a:p>
            <a:r>
              <a:rPr lang="en-US" dirty="0"/>
              <a:t>Responsible for forward progress until handing it off to F/S at the A2</a:t>
            </a:r>
          </a:p>
        </p:txBody>
      </p:sp>
      <p:pic>
        <p:nvPicPr>
          <p:cNvPr id="4" name="Picture 3">
            <a:extLst>
              <a:ext uri="{FF2B5EF4-FFF2-40B4-BE49-F238E27FC236}">
                <a16:creationId xmlns:a16="http://schemas.microsoft.com/office/drawing/2014/main" id="{7DB8A401-FDFC-4840-8848-0CD62823E8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222948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08A4-E8FF-9749-9096-915424CD4EAE}"/>
              </a:ext>
            </a:extLst>
          </p:cNvPr>
          <p:cNvSpPr>
            <a:spLocks noGrp="1"/>
          </p:cNvSpPr>
          <p:nvPr>
            <p:ph type="title"/>
          </p:nvPr>
        </p:nvSpPr>
        <p:spPr/>
        <p:txBody>
          <a:bodyPr/>
          <a:lstStyle/>
          <a:p>
            <a:r>
              <a:rPr lang="en-US" dirty="0"/>
              <a:t>Free Kicks:  F/S</a:t>
            </a:r>
          </a:p>
        </p:txBody>
      </p:sp>
      <p:sp>
        <p:nvSpPr>
          <p:cNvPr id="3" name="Content Placeholder 2">
            <a:extLst>
              <a:ext uri="{FF2B5EF4-FFF2-40B4-BE49-F238E27FC236}">
                <a16:creationId xmlns:a16="http://schemas.microsoft.com/office/drawing/2014/main" id="{B6D1F384-3F73-1C4A-B3F1-C6BFC9299F5D}"/>
              </a:ext>
            </a:extLst>
          </p:cNvPr>
          <p:cNvSpPr>
            <a:spLocks noGrp="1"/>
          </p:cNvSpPr>
          <p:nvPr>
            <p:ph idx="1"/>
          </p:nvPr>
        </p:nvSpPr>
        <p:spPr>
          <a:xfrm>
            <a:off x="838199" y="1580285"/>
            <a:ext cx="10515600" cy="4667250"/>
          </a:xfrm>
        </p:spPr>
        <p:txBody>
          <a:bodyPr/>
          <a:lstStyle/>
          <a:p>
            <a:r>
              <a:rPr lang="en-US" dirty="0"/>
              <a:t>Count Team A players and signal to U/B/F/S</a:t>
            </a:r>
          </a:p>
          <a:p>
            <a:r>
              <a:rPr lang="en-US" dirty="0"/>
              <a:t>Responsible for Team B restraining line.  Watch for:</a:t>
            </a:r>
          </a:p>
          <a:p>
            <a:pPr lvl="1"/>
            <a:r>
              <a:rPr lang="en-US" dirty="0"/>
              <a:t>Encroachment by Team B</a:t>
            </a:r>
          </a:p>
          <a:p>
            <a:pPr lvl="1"/>
            <a:r>
              <a:rPr lang="en-US" dirty="0"/>
              <a:t>First touching by Team A</a:t>
            </a:r>
          </a:p>
          <a:p>
            <a:pPr lvl="1"/>
            <a:r>
              <a:rPr lang="en-US" dirty="0"/>
              <a:t>Kick-Catch interference by Team A</a:t>
            </a:r>
          </a:p>
          <a:p>
            <a:pPr lvl="1"/>
            <a:r>
              <a:rPr lang="en-US" dirty="0"/>
              <a:t>Fair catch signals on pooch kicks and deeper kicks short of the L/H</a:t>
            </a:r>
          </a:p>
          <a:p>
            <a:r>
              <a:rPr lang="en-US" dirty="0"/>
              <a:t>Be alert for short free kicks and balls kicked immediately into ground</a:t>
            </a:r>
          </a:p>
          <a:p>
            <a:r>
              <a:rPr lang="en-US" dirty="0"/>
              <a:t>Move downfield and maintain cushion – you may have to reverse field</a:t>
            </a:r>
          </a:p>
          <a:p>
            <a:pPr lvl="1"/>
            <a:r>
              <a:rPr lang="en-US" dirty="0"/>
              <a:t>You have responsibility from A2 to Team A goal line</a:t>
            </a:r>
          </a:p>
          <a:p>
            <a:r>
              <a:rPr lang="en-US" dirty="0"/>
              <a:t>Clean up area and retrieve old/bring in new ball for your sideline</a:t>
            </a:r>
          </a:p>
        </p:txBody>
      </p:sp>
      <p:pic>
        <p:nvPicPr>
          <p:cNvPr id="4" name="Picture 3">
            <a:extLst>
              <a:ext uri="{FF2B5EF4-FFF2-40B4-BE49-F238E27FC236}">
                <a16:creationId xmlns:a16="http://schemas.microsoft.com/office/drawing/2014/main" id="{4B45E560-B6DB-D442-A2A5-15758AA112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425977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3A200-7531-A24B-9890-5BD9F5737243}"/>
              </a:ext>
            </a:extLst>
          </p:cNvPr>
          <p:cNvSpPr>
            <a:spLocks noGrp="1"/>
          </p:cNvSpPr>
          <p:nvPr>
            <p:ph type="title"/>
          </p:nvPr>
        </p:nvSpPr>
        <p:spPr/>
        <p:txBody>
          <a:bodyPr/>
          <a:lstStyle/>
          <a:p>
            <a:r>
              <a:rPr lang="en-US" dirty="0"/>
              <a:t>Short Kick</a:t>
            </a:r>
          </a:p>
        </p:txBody>
      </p:sp>
      <p:pic>
        <p:nvPicPr>
          <p:cNvPr id="3073" name="Picture 1" descr="page38image3758195872">
            <a:extLst>
              <a:ext uri="{FF2B5EF4-FFF2-40B4-BE49-F238E27FC236}">
                <a16:creationId xmlns:a16="http://schemas.microsoft.com/office/drawing/2014/main" id="{ABA5E59C-B9AD-5444-B2A2-7548ACCEA48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56867" y="832485"/>
            <a:ext cx="8386213" cy="58322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A4F12DB-A7AE-2F49-B30B-71256BD952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288471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6147F-C91D-224D-A688-2643AC18F5F6}"/>
              </a:ext>
            </a:extLst>
          </p:cNvPr>
          <p:cNvSpPr>
            <a:spLocks noGrp="1"/>
          </p:cNvSpPr>
          <p:nvPr>
            <p:ph type="title"/>
          </p:nvPr>
        </p:nvSpPr>
        <p:spPr/>
        <p:txBody>
          <a:bodyPr/>
          <a:lstStyle/>
          <a:p>
            <a:r>
              <a:rPr lang="en-US" dirty="0"/>
              <a:t>Short Kick</a:t>
            </a:r>
          </a:p>
        </p:txBody>
      </p:sp>
      <p:sp>
        <p:nvSpPr>
          <p:cNvPr id="3" name="Content Placeholder 2">
            <a:extLst>
              <a:ext uri="{FF2B5EF4-FFF2-40B4-BE49-F238E27FC236}">
                <a16:creationId xmlns:a16="http://schemas.microsoft.com/office/drawing/2014/main" id="{9837E475-D733-7D40-BB78-57E3B3F31F40}"/>
              </a:ext>
            </a:extLst>
          </p:cNvPr>
          <p:cNvSpPr>
            <a:spLocks noGrp="1"/>
          </p:cNvSpPr>
          <p:nvPr>
            <p:ph idx="1"/>
          </p:nvPr>
        </p:nvSpPr>
        <p:spPr/>
        <p:txBody>
          <a:bodyPr/>
          <a:lstStyle/>
          <a:p>
            <a:r>
              <a:rPr lang="en-US" dirty="0"/>
              <a:t>All:  Be alert for legal/illegal touching, early blocks, fair catch, KCI</a:t>
            </a:r>
          </a:p>
          <a:p>
            <a:r>
              <a:rPr lang="en-US" dirty="0"/>
              <a:t>H/L watch for ball kicked immediately into ground</a:t>
            </a:r>
          </a:p>
          <a:p>
            <a:r>
              <a:rPr lang="en-US" dirty="0"/>
              <a:t>H/S and L/F Mechanics are reversed:</a:t>
            </a:r>
          </a:p>
          <a:p>
            <a:pPr lvl="1"/>
            <a:r>
              <a:rPr lang="en-US" dirty="0"/>
              <a:t>S/F have Team B goal line (if kicked deep), forward progress (up to the A2) and dead ball spot.</a:t>
            </a:r>
          </a:p>
          <a:p>
            <a:pPr lvl="1"/>
            <a:r>
              <a:rPr lang="en-US" dirty="0"/>
              <a:t>H/L have A2 to Team A goal line</a:t>
            </a:r>
          </a:p>
        </p:txBody>
      </p:sp>
      <p:pic>
        <p:nvPicPr>
          <p:cNvPr id="4" name="Picture 3">
            <a:extLst>
              <a:ext uri="{FF2B5EF4-FFF2-40B4-BE49-F238E27FC236}">
                <a16:creationId xmlns:a16="http://schemas.microsoft.com/office/drawing/2014/main" id="{EA8DCC6F-5C34-8C4F-9360-920C92876E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204855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ED773-8398-AD43-814E-C010717F41DB}"/>
              </a:ext>
            </a:extLst>
          </p:cNvPr>
          <p:cNvSpPr>
            <a:spLocks noGrp="1"/>
          </p:cNvSpPr>
          <p:nvPr>
            <p:ph type="title"/>
          </p:nvPr>
        </p:nvSpPr>
        <p:spPr/>
        <p:txBody>
          <a:bodyPr/>
          <a:lstStyle/>
          <a:p>
            <a:r>
              <a:rPr lang="en-US" dirty="0"/>
              <a:t>Scrimmage Plays</a:t>
            </a:r>
          </a:p>
        </p:txBody>
      </p:sp>
      <p:sp>
        <p:nvSpPr>
          <p:cNvPr id="3" name="Text Placeholder 2">
            <a:extLst>
              <a:ext uri="{FF2B5EF4-FFF2-40B4-BE49-F238E27FC236}">
                <a16:creationId xmlns:a16="http://schemas.microsoft.com/office/drawing/2014/main" id="{BF42C5B5-ABF1-BF4B-90A0-751029B6AAB7}"/>
              </a:ext>
            </a:extLst>
          </p:cNvPr>
          <p:cNvSpPr>
            <a:spLocks noGrp="1"/>
          </p:cNvSpPr>
          <p:nvPr>
            <p:ph type="body" idx="1"/>
          </p:nvPr>
        </p:nvSpPr>
        <p:spPr>
          <a:xfrm>
            <a:off x="2604295" y="1104801"/>
            <a:ext cx="5157787" cy="823912"/>
          </a:xfrm>
        </p:spPr>
        <p:txBody>
          <a:bodyPr/>
          <a:lstStyle/>
          <a:p>
            <a:r>
              <a:rPr lang="en-US" dirty="0"/>
              <a:t>First half</a:t>
            </a:r>
          </a:p>
        </p:txBody>
      </p:sp>
      <p:sp>
        <p:nvSpPr>
          <p:cNvPr id="5" name="Text Placeholder 4">
            <a:extLst>
              <a:ext uri="{FF2B5EF4-FFF2-40B4-BE49-F238E27FC236}">
                <a16:creationId xmlns:a16="http://schemas.microsoft.com/office/drawing/2014/main" id="{0B7EE067-D6A7-DF46-A921-390A72EAF227}"/>
              </a:ext>
            </a:extLst>
          </p:cNvPr>
          <p:cNvSpPr>
            <a:spLocks noGrp="1"/>
          </p:cNvSpPr>
          <p:nvPr>
            <p:ph type="body" sz="quarter" idx="3"/>
          </p:nvPr>
        </p:nvSpPr>
        <p:spPr>
          <a:xfrm>
            <a:off x="7358538" y="1070659"/>
            <a:ext cx="5183188" cy="823912"/>
          </a:xfrm>
        </p:spPr>
        <p:txBody>
          <a:bodyPr/>
          <a:lstStyle/>
          <a:p>
            <a:r>
              <a:rPr lang="en-US" dirty="0"/>
              <a:t>Second Half</a:t>
            </a:r>
          </a:p>
        </p:txBody>
      </p:sp>
      <p:pic>
        <p:nvPicPr>
          <p:cNvPr id="6145" name="Picture 1" descr="page34image3759823728">
            <a:extLst>
              <a:ext uri="{FF2B5EF4-FFF2-40B4-BE49-F238E27FC236}">
                <a16:creationId xmlns:a16="http://schemas.microsoft.com/office/drawing/2014/main" id="{8540757F-A9C2-BE46-B4F2-AE23E921535A}"/>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629241" y="1962855"/>
            <a:ext cx="3767931" cy="47223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D4D969A-F162-244C-B2B0-B18D309C95C8}"/>
              </a:ext>
            </a:extLst>
          </p:cNvPr>
          <p:cNvPicPr>
            <a:picLocks noChangeAspect="1"/>
          </p:cNvPicPr>
          <p:nvPr/>
        </p:nvPicPr>
        <p:blipFill>
          <a:blip r:embed="rId3"/>
          <a:stretch>
            <a:fillRect/>
          </a:stretch>
        </p:blipFill>
        <p:spPr>
          <a:xfrm>
            <a:off x="1459912" y="1962855"/>
            <a:ext cx="3884248" cy="5106780"/>
          </a:xfrm>
          <a:prstGeom prst="rect">
            <a:avLst/>
          </a:prstGeom>
        </p:spPr>
      </p:pic>
      <p:pic>
        <p:nvPicPr>
          <p:cNvPr id="8" name="Picture 7">
            <a:extLst>
              <a:ext uri="{FF2B5EF4-FFF2-40B4-BE49-F238E27FC236}">
                <a16:creationId xmlns:a16="http://schemas.microsoft.com/office/drawing/2014/main" id="{C5A3B35B-5221-9743-A91E-568DDF826A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915044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7256B-1C0F-EB4C-9109-50083FCDA89D}"/>
              </a:ext>
            </a:extLst>
          </p:cNvPr>
          <p:cNvSpPr>
            <a:spLocks noGrp="1"/>
          </p:cNvSpPr>
          <p:nvPr>
            <p:ph type="title"/>
          </p:nvPr>
        </p:nvSpPr>
        <p:spPr/>
        <p:txBody>
          <a:bodyPr/>
          <a:lstStyle/>
          <a:p>
            <a:r>
              <a:rPr lang="en-US" dirty="0"/>
              <a:t>Scrimmage Plays:  H/L</a:t>
            </a:r>
          </a:p>
        </p:txBody>
      </p:sp>
      <p:sp>
        <p:nvSpPr>
          <p:cNvPr id="3" name="Content Placeholder 2">
            <a:extLst>
              <a:ext uri="{FF2B5EF4-FFF2-40B4-BE49-F238E27FC236}">
                <a16:creationId xmlns:a16="http://schemas.microsoft.com/office/drawing/2014/main" id="{16C55C26-4F6D-6446-BE46-2F82CD18EBE1}"/>
              </a:ext>
            </a:extLst>
          </p:cNvPr>
          <p:cNvSpPr>
            <a:spLocks noGrp="1"/>
          </p:cNvSpPr>
          <p:nvPr>
            <p:ph idx="1"/>
          </p:nvPr>
        </p:nvSpPr>
        <p:spPr/>
        <p:txBody>
          <a:bodyPr/>
          <a:lstStyle/>
          <a:p>
            <a:r>
              <a:rPr lang="en-US" dirty="0"/>
              <a:t>Except for the addition of a key receiver, responsibilities are unchanged from 5 man mechanics.</a:t>
            </a:r>
          </a:p>
          <a:p>
            <a:r>
              <a:rPr lang="en-US" dirty="0"/>
              <a:t>Remain on LOS until ball crosses, then officiate normally</a:t>
            </a:r>
          </a:p>
          <a:p>
            <a:r>
              <a:rPr lang="en-US" dirty="0"/>
              <a:t>20 yd separation should be maintained by S/F to keep play boxed in</a:t>
            </a:r>
          </a:p>
          <a:p>
            <a:r>
              <a:rPr lang="en-US" dirty="0"/>
              <a:t>Responsible for all forward progress, </a:t>
            </a:r>
            <a:r>
              <a:rPr lang="en-US" dirty="0" err="1"/>
              <a:t>oob</a:t>
            </a:r>
            <a:r>
              <a:rPr lang="en-US" dirty="0"/>
              <a:t> spots, </a:t>
            </a:r>
            <a:r>
              <a:rPr lang="en-US" u="sng" dirty="0"/>
              <a:t>until the B2 yd line</a:t>
            </a:r>
          </a:p>
          <a:p>
            <a:pPr lvl="1"/>
            <a:r>
              <a:rPr lang="en-US" dirty="0"/>
              <a:t>If play is snapped behind B7 and goes inside 2yd line, S/F has spot and will signal TD, etc.  You veer several yds behind S/F and let them officiate.  Do not run into them!</a:t>
            </a:r>
          </a:p>
          <a:p>
            <a:r>
              <a:rPr lang="en-US" dirty="0"/>
              <a:t>If ball is snapped on or inside B7, you now have goal line (S/F position on end line)</a:t>
            </a:r>
          </a:p>
        </p:txBody>
      </p:sp>
      <p:pic>
        <p:nvPicPr>
          <p:cNvPr id="4" name="Picture 3">
            <a:extLst>
              <a:ext uri="{FF2B5EF4-FFF2-40B4-BE49-F238E27FC236}">
                <a16:creationId xmlns:a16="http://schemas.microsoft.com/office/drawing/2014/main" id="{DFD9B6AF-B37D-1B4F-A06D-05DF05EEB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175526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7E24A-3DFE-5E4E-9F82-B0D3644307D0}"/>
              </a:ext>
            </a:extLst>
          </p:cNvPr>
          <p:cNvSpPr>
            <a:spLocks noGrp="1"/>
          </p:cNvSpPr>
          <p:nvPr>
            <p:ph type="title"/>
          </p:nvPr>
        </p:nvSpPr>
        <p:spPr/>
        <p:txBody>
          <a:bodyPr/>
          <a:lstStyle/>
          <a:p>
            <a:r>
              <a:rPr lang="en-US" dirty="0"/>
              <a:t>Scrimmage Plays:  S/F</a:t>
            </a:r>
          </a:p>
        </p:txBody>
      </p:sp>
      <p:sp>
        <p:nvSpPr>
          <p:cNvPr id="3" name="Content Placeholder 2">
            <a:extLst>
              <a:ext uri="{FF2B5EF4-FFF2-40B4-BE49-F238E27FC236}">
                <a16:creationId xmlns:a16="http://schemas.microsoft.com/office/drawing/2014/main" id="{9E987A7B-DB03-F84B-98E4-F85F7EB83666}"/>
              </a:ext>
            </a:extLst>
          </p:cNvPr>
          <p:cNvSpPr>
            <a:spLocks noGrp="1"/>
          </p:cNvSpPr>
          <p:nvPr>
            <p:ph idx="1"/>
          </p:nvPr>
        </p:nvSpPr>
        <p:spPr>
          <a:xfrm>
            <a:off x="838200" y="1825625"/>
            <a:ext cx="10967720" cy="4351338"/>
          </a:xfrm>
        </p:spPr>
        <p:txBody>
          <a:bodyPr/>
          <a:lstStyle/>
          <a:p>
            <a:r>
              <a:rPr lang="en-US" dirty="0"/>
              <a:t>Position 20 yds beyond LOS, out of bounds, on the sideline.  If ball is snapped between B25 and B7, position on goal line.  If snapped between B7 and goal line, position on </a:t>
            </a:r>
            <a:r>
              <a:rPr lang="en-US" dirty="0" err="1"/>
              <a:t>endline</a:t>
            </a:r>
            <a:endParaRPr lang="en-US" dirty="0"/>
          </a:p>
          <a:p>
            <a:r>
              <a:rPr lang="en-US" dirty="0"/>
              <a:t>Count Team B.  Give closed fist signal to B</a:t>
            </a:r>
          </a:p>
          <a:p>
            <a:r>
              <a:rPr lang="en-US" dirty="0"/>
              <a:t>Know your keys, based on the formation</a:t>
            </a:r>
          </a:p>
          <a:p>
            <a:r>
              <a:rPr lang="en-US" dirty="0"/>
              <a:t>S:  Remember – you are always responsible for time and status of clock</a:t>
            </a:r>
          </a:p>
          <a:p>
            <a:endParaRPr lang="en-US" dirty="0"/>
          </a:p>
          <a:p>
            <a:endParaRPr lang="en-US" dirty="0"/>
          </a:p>
        </p:txBody>
      </p:sp>
      <p:pic>
        <p:nvPicPr>
          <p:cNvPr id="4" name="Picture 3">
            <a:extLst>
              <a:ext uri="{FF2B5EF4-FFF2-40B4-BE49-F238E27FC236}">
                <a16:creationId xmlns:a16="http://schemas.microsoft.com/office/drawing/2014/main" id="{56AB3FFD-94BF-E54F-9D31-AD26CC9EE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34274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DD91E-CD67-6149-8537-71811C9383BF}"/>
              </a:ext>
            </a:extLst>
          </p:cNvPr>
          <p:cNvSpPr>
            <a:spLocks noGrp="1"/>
          </p:cNvSpPr>
          <p:nvPr>
            <p:ph type="title"/>
          </p:nvPr>
        </p:nvSpPr>
        <p:spPr>
          <a:xfrm>
            <a:off x="0" y="2191272"/>
            <a:ext cx="4029006" cy="1341120"/>
          </a:xfrm>
        </p:spPr>
        <p:txBody>
          <a:bodyPr>
            <a:normAutofit fontScale="90000"/>
          </a:bodyPr>
          <a:lstStyle/>
          <a:p>
            <a:r>
              <a:rPr lang="en-US" dirty="0"/>
              <a:t>Scrimmage play </a:t>
            </a:r>
            <a:br>
              <a:rPr lang="en-US" dirty="0"/>
            </a:br>
            <a:r>
              <a:rPr lang="en-US" dirty="0"/>
              <a:t>snapped inside B7</a:t>
            </a:r>
          </a:p>
        </p:txBody>
      </p:sp>
      <p:pic>
        <p:nvPicPr>
          <p:cNvPr id="15361" name="Picture 1" descr="page56image3758462304">
            <a:extLst>
              <a:ext uri="{FF2B5EF4-FFF2-40B4-BE49-F238E27FC236}">
                <a16:creationId xmlns:a16="http://schemas.microsoft.com/office/drawing/2014/main" id="{C0EF25D4-F3CC-C240-986A-BF65C8E4400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67200" y="968785"/>
            <a:ext cx="7579360" cy="51272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B557BD7-250C-5C49-8243-B17C22CD60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131176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2DE5E-7A3C-F04F-A6A7-0B64D7E6E878}"/>
              </a:ext>
            </a:extLst>
          </p:cNvPr>
          <p:cNvSpPr>
            <a:spLocks noGrp="1"/>
          </p:cNvSpPr>
          <p:nvPr>
            <p:ph type="title"/>
          </p:nvPr>
        </p:nvSpPr>
        <p:spPr/>
        <p:txBody>
          <a:bodyPr/>
          <a:lstStyle/>
          <a:p>
            <a:r>
              <a:rPr lang="en-US" dirty="0"/>
              <a:t>Running Plays:  S/F   Man/Zone/Ball</a:t>
            </a:r>
          </a:p>
        </p:txBody>
      </p:sp>
      <p:sp>
        <p:nvSpPr>
          <p:cNvPr id="3" name="Content Placeholder 2">
            <a:extLst>
              <a:ext uri="{FF2B5EF4-FFF2-40B4-BE49-F238E27FC236}">
                <a16:creationId xmlns:a16="http://schemas.microsoft.com/office/drawing/2014/main" id="{0E8A960E-D695-924A-83DA-D6544028A1F1}"/>
              </a:ext>
            </a:extLst>
          </p:cNvPr>
          <p:cNvSpPr>
            <a:spLocks noGrp="1"/>
          </p:cNvSpPr>
          <p:nvPr>
            <p:ph idx="1"/>
          </p:nvPr>
        </p:nvSpPr>
        <p:spPr/>
        <p:txBody>
          <a:bodyPr/>
          <a:lstStyle/>
          <a:p>
            <a:r>
              <a:rPr lang="en-US" i="1" dirty="0"/>
              <a:t>“MAN”</a:t>
            </a:r>
            <a:r>
              <a:rPr lang="en-US" dirty="0"/>
              <a:t> - Before the snap, identify and read your key(s) and note initial actions on and by key(s)</a:t>
            </a:r>
          </a:p>
          <a:p>
            <a:r>
              <a:rPr lang="en-US" i="1" dirty="0"/>
              <a:t>“ZONE”</a:t>
            </a:r>
            <a:r>
              <a:rPr lang="en-US" dirty="0"/>
              <a:t> - After the snap, officiate player action in your zone</a:t>
            </a:r>
          </a:p>
          <a:p>
            <a:r>
              <a:rPr lang="en-US" i="1" dirty="0"/>
              <a:t>“BALL”</a:t>
            </a:r>
            <a:r>
              <a:rPr lang="en-US" dirty="0"/>
              <a:t> - When direction of ball has been established (pass or run), officiate at and around the ball if in your zone; otherwise, back side officiating. When the ball is dead, continue to officiate your zone (dead ball officiating)</a:t>
            </a:r>
          </a:p>
          <a:p>
            <a:pPr marL="0" indent="0">
              <a:buNone/>
            </a:pPr>
            <a:endParaRPr lang="en-US" dirty="0"/>
          </a:p>
        </p:txBody>
      </p:sp>
      <p:pic>
        <p:nvPicPr>
          <p:cNvPr id="4" name="Picture 3">
            <a:extLst>
              <a:ext uri="{FF2B5EF4-FFF2-40B4-BE49-F238E27FC236}">
                <a16:creationId xmlns:a16="http://schemas.microsoft.com/office/drawing/2014/main" id="{972A2389-AE53-B041-A376-189F5AC4FA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19735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4D197-1DAE-B049-BF30-BC17328325C0}"/>
              </a:ext>
            </a:extLst>
          </p:cNvPr>
          <p:cNvSpPr>
            <a:spLocks noGrp="1"/>
          </p:cNvSpPr>
          <p:nvPr>
            <p:ph type="title"/>
          </p:nvPr>
        </p:nvSpPr>
        <p:spPr/>
        <p:txBody>
          <a:bodyPr/>
          <a:lstStyle/>
          <a:p>
            <a:r>
              <a:rPr lang="en-US" dirty="0"/>
              <a:t>Passing plays:  Basic Keys</a:t>
            </a:r>
          </a:p>
        </p:txBody>
      </p:sp>
      <p:sp>
        <p:nvSpPr>
          <p:cNvPr id="3" name="Content Placeholder 2">
            <a:extLst>
              <a:ext uri="{FF2B5EF4-FFF2-40B4-BE49-F238E27FC236}">
                <a16:creationId xmlns:a16="http://schemas.microsoft.com/office/drawing/2014/main" id="{044F49E7-05FB-524F-AE43-5512DB65B851}"/>
              </a:ext>
            </a:extLst>
          </p:cNvPr>
          <p:cNvSpPr>
            <a:spLocks noGrp="1"/>
          </p:cNvSpPr>
          <p:nvPr>
            <p:ph idx="1"/>
          </p:nvPr>
        </p:nvSpPr>
        <p:spPr>
          <a:xfrm>
            <a:off x="838200" y="1690688"/>
            <a:ext cx="10515600" cy="4351338"/>
          </a:xfrm>
        </p:spPr>
        <p:txBody>
          <a:bodyPr>
            <a:normAutofit/>
          </a:bodyPr>
          <a:lstStyle/>
          <a:p>
            <a:r>
              <a:rPr lang="en-US" dirty="0"/>
              <a:t>F/S will always watch widest eligible receiver in the formation on your side of the field</a:t>
            </a:r>
          </a:p>
          <a:p>
            <a:r>
              <a:rPr lang="en-US" dirty="0"/>
              <a:t>B will watch the most inside eligible receiver on the strong side of the field.  If balanced formation, ”strong side” is to the Line Judge side.  If lined up in quads, B has 2 most inside receivers.</a:t>
            </a:r>
          </a:p>
          <a:p>
            <a:r>
              <a:rPr lang="en-US" dirty="0"/>
              <a:t>H/L will watch the eligible receiver remaining on their side</a:t>
            </a:r>
          </a:p>
        </p:txBody>
      </p:sp>
      <p:pic>
        <p:nvPicPr>
          <p:cNvPr id="4" name="Picture 3">
            <a:extLst>
              <a:ext uri="{FF2B5EF4-FFF2-40B4-BE49-F238E27FC236}">
                <a16:creationId xmlns:a16="http://schemas.microsoft.com/office/drawing/2014/main" id="{00783404-3B0F-7445-B16E-E67426808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72077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2FE62-F040-954E-BE25-979533E1CB4E}"/>
              </a:ext>
            </a:extLst>
          </p:cNvPr>
          <p:cNvSpPr>
            <a:spLocks noGrp="1"/>
          </p:cNvSpPr>
          <p:nvPr>
            <p:ph type="title"/>
          </p:nvPr>
        </p:nvSpPr>
        <p:spPr>
          <a:xfrm>
            <a:off x="219345" y="913765"/>
            <a:ext cx="2869295" cy="1325563"/>
          </a:xfrm>
        </p:spPr>
        <p:txBody>
          <a:bodyPr/>
          <a:lstStyle/>
          <a:p>
            <a:r>
              <a:rPr lang="en-US" dirty="0"/>
              <a:t>Balanced w/ TE</a:t>
            </a:r>
          </a:p>
        </p:txBody>
      </p:sp>
      <p:pic>
        <p:nvPicPr>
          <p:cNvPr id="7169" name="Picture 1" descr="page44image3749606256">
            <a:extLst>
              <a:ext uri="{FF2B5EF4-FFF2-40B4-BE49-F238E27FC236}">
                <a16:creationId xmlns:a16="http://schemas.microsoft.com/office/drawing/2014/main" id="{2E3CC928-1DD4-B44C-920C-2A77ABCA2EF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21626" y="365125"/>
            <a:ext cx="8451029" cy="58118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E2A0C41-CF22-7947-ABA2-50F0A2AA7C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705414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DA0D-9CFC-7846-A579-6B9B6486330B}"/>
              </a:ext>
            </a:extLst>
          </p:cNvPr>
          <p:cNvSpPr>
            <a:spLocks noGrp="1"/>
          </p:cNvSpPr>
          <p:nvPr>
            <p:ph type="title"/>
          </p:nvPr>
        </p:nvSpPr>
        <p:spPr>
          <a:xfrm>
            <a:off x="319281" y="1660525"/>
            <a:ext cx="3197184" cy="1768475"/>
          </a:xfrm>
        </p:spPr>
        <p:txBody>
          <a:bodyPr>
            <a:normAutofit/>
          </a:bodyPr>
          <a:lstStyle/>
          <a:p>
            <a:r>
              <a:rPr lang="en-US" dirty="0"/>
              <a:t>Balanced w/ double TE</a:t>
            </a:r>
          </a:p>
        </p:txBody>
      </p:sp>
      <p:pic>
        <p:nvPicPr>
          <p:cNvPr id="8193" name="Picture 1" descr="page45image3761722880">
            <a:extLst>
              <a:ext uri="{FF2B5EF4-FFF2-40B4-BE49-F238E27FC236}">
                <a16:creationId xmlns:a16="http://schemas.microsoft.com/office/drawing/2014/main" id="{A976D7C6-EEC2-CE4A-9B1E-FC20A1C5A93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16465" y="365125"/>
            <a:ext cx="8356254" cy="58118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0588AE3-D37B-5848-B834-AC8EEED49B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618464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55502-37FE-BA41-8971-C3A49DCB7342}"/>
              </a:ext>
            </a:extLst>
          </p:cNvPr>
          <p:cNvSpPr>
            <a:spLocks noGrp="1"/>
          </p:cNvSpPr>
          <p:nvPr>
            <p:ph type="title"/>
          </p:nvPr>
        </p:nvSpPr>
        <p:spPr>
          <a:xfrm>
            <a:off x="411480" y="1992955"/>
            <a:ext cx="2758440" cy="1325563"/>
          </a:xfrm>
        </p:spPr>
        <p:txBody>
          <a:bodyPr/>
          <a:lstStyle/>
          <a:p>
            <a:r>
              <a:rPr lang="en-US" dirty="0"/>
              <a:t>Double Wing</a:t>
            </a:r>
          </a:p>
        </p:txBody>
      </p:sp>
      <p:pic>
        <p:nvPicPr>
          <p:cNvPr id="9217" name="Picture 1" descr="page46image3761793888">
            <a:extLst>
              <a:ext uri="{FF2B5EF4-FFF2-40B4-BE49-F238E27FC236}">
                <a16:creationId xmlns:a16="http://schemas.microsoft.com/office/drawing/2014/main" id="{41DEA46D-826A-F241-BE7C-CBE26EA5AF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40346" y="365125"/>
            <a:ext cx="8589094" cy="590678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27A4CA2-5160-8A45-92ED-63A28C648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266495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B2D18-0B13-D348-8D98-73536320B2AC}"/>
              </a:ext>
            </a:extLst>
          </p:cNvPr>
          <p:cNvSpPr>
            <a:spLocks noGrp="1"/>
          </p:cNvSpPr>
          <p:nvPr>
            <p:ph type="title"/>
          </p:nvPr>
        </p:nvSpPr>
        <p:spPr>
          <a:xfrm>
            <a:off x="142240" y="1584325"/>
            <a:ext cx="3494231" cy="1844675"/>
          </a:xfrm>
        </p:spPr>
        <p:txBody>
          <a:bodyPr>
            <a:normAutofit fontScale="90000"/>
          </a:bodyPr>
          <a:lstStyle/>
          <a:p>
            <a:r>
              <a:rPr lang="en-US" dirty="0"/>
              <a:t>Man in motion at snap</a:t>
            </a:r>
          </a:p>
        </p:txBody>
      </p:sp>
      <p:pic>
        <p:nvPicPr>
          <p:cNvPr id="10241" name="Picture 1" descr="page47image3761829040">
            <a:extLst>
              <a:ext uri="{FF2B5EF4-FFF2-40B4-BE49-F238E27FC236}">
                <a16:creationId xmlns:a16="http://schemas.microsoft.com/office/drawing/2014/main" id="{1A04A297-FFE6-624E-B42D-DC5C9D68A01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36470" y="365125"/>
            <a:ext cx="8537230" cy="59340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7EE8FB9-3632-064E-BBA1-4BC779FEF5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4220204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B2D18-0B13-D348-8D98-73536320B2AC}"/>
              </a:ext>
            </a:extLst>
          </p:cNvPr>
          <p:cNvSpPr>
            <a:spLocks noGrp="1"/>
          </p:cNvSpPr>
          <p:nvPr>
            <p:ph type="title"/>
          </p:nvPr>
        </p:nvSpPr>
        <p:spPr>
          <a:xfrm>
            <a:off x="142240" y="1584325"/>
            <a:ext cx="3494231" cy="1844675"/>
          </a:xfrm>
        </p:spPr>
        <p:txBody>
          <a:bodyPr>
            <a:normAutofit fontScale="90000"/>
          </a:bodyPr>
          <a:lstStyle/>
          <a:p>
            <a:r>
              <a:rPr lang="en-US" dirty="0"/>
              <a:t>Man in motion at snap</a:t>
            </a:r>
          </a:p>
        </p:txBody>
      </p:sp>
      <p:pic>
        <p:nvPicPr>
          <p:cNvPr id="11265" name="Picture 1" descr="page47image3761854592">
            <a:extLst>
              <a:ext uri="{FF2B5EF4-FFF2-40B4-BE49-F238E27FC236}">
                <a16:creationId xmlns:a16="http://schemas.microsoft.com/office/drawing/2014/main" id="{49E0A7F8-1E8B-B84C-BA90-0353C64CB44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96145" y="404983"/>
            <a:ext cx="8695855" cy="60480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AF07488-F15D-4140-B27E-C1192AA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680994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5A53A-3064-414E-82AF-97A9D501F0C8}"/>
              </a:ext>
            </a:extLst>
          </p:cNvPr>
          <p:cNvSpPr>
            <a:spLocks noGrp="1"/>
          </p:cNvSpPr>
          <p:nvPr>
            <p:ph type="title"/>
          </p:nvPr>
        </p:nvSpPr>
        <p:spPr>
          <a:xfrm>
            <a:off x="614680" y="1543685"/>
            <a:ext cx="10515600" cy="1325563"/>
          </a:xfrm>
        </p:spPr>
        <p:txBody>
          <a:bodyPr/>
          <a:lstStyle/>
          <a:p>
            <a:r>
              <a:rPr lang="en-US" dirty="0"/>
              <a:t>Trips</a:t>
            </a:r>
          </a:p>
        </p:txBody>
      </p:sp>
      <p:pic>
        <p:nvPicPr>
          <p:cNvPr id="12289" name="Picture 1" descr="page48image3748486816">
            <a:extLst>
              <a:ext uri="{FF2B5EF4-FFF2-40B4-BE49-F238E27FC236}">
                <a16:creationId xmlns:a16="http://schemas.microsoft.com/office/drawing/2014/main" id="{FC7C35A2-D8DD-BA40-A3AE-A2DE2B4DCFB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4944" y="367381"/>
            <a:ext cx="8793855" cy="61232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C18D0BB-6720-284E-868A-E103DD6F8C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690726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1" descr="page49image3758422144">
            <a:extLst>
              <a:ext uri="{FF2B5EF4-FFF2-40B4-BE49-F238E27FC236}">
                <a16:creationId xmlns:a16="http://schemas.microsoft.com/office/drawing/2014/main" id="{3518BEB2-D4D5-0342-BCDE-FD16FA565DA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7825" y="227859"/>
            <a:ext cx="8553615" cy="5949104"/>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page50image3760115968">
            <a:extLst>
              <a:ext uri="{FF2B5EF4-FFF2-40B4-BE49-F238E27FC236}">
                <a16:creationId xmlns:a16="http://schemas.microsoft.com/office/drawing/2014/main" id="{8074CBD9-A282-7E4D-BC2A-280B991410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988516" y="2613243"/>
            <a:ext cx="6842151" cy="1524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5150D69-9615-F04C-AA31-9B4A86789518}"/>
              </a:ext>
            </a:extLst>
          </p:cNvPr>
          <p:cNvSpPr>
            <a:spLocks noGrp="1"/>
          </p:cNvSpPr>
          <p:nvPr>
            <p:ph type="title"/>
          </p:nvPr>
        </p:nvSpPr>
        <p:spPr>
          <a:xfrm>
            <a:off x="7990840" y="5304578"/>
            <a:ext cx="10515600" cy="1325563"/>
          </a:xfrm>
        </p:spPr>
        <p:txBody>
          <a:bodyPr/>
          <a:lstStyle/>
          <a:p>
            <a:r>
              <a:rPr lang="en-US" dirty="0"/>
              <a:t>Quads:</a:t>
            </a:r>
            <a:br>
              <a:rPr lang="en-US" dirty="0"/>
            </a:br>
            <a:r>
              <a:rPr lang="en-US" dirty="0"/>
              <a:t>Diamond</a:t>
            </a:r>
          </a:p>
        </p:txBody>
      </p:sp>
      <p:pic>
        <p:nvPicPr>
          <p:cNvPr id="5" name="Picture 4">
            <a:extLst>
              <a:ext uri="{FF2B5EF4-FFF2-40B4-BE49-F238E27FC236}">
                <a16:creationId xmlns:a16="http://schemas.microsoft.com/office/drawing/2014/main" id="{7A1C9F89-9E01-CD42-A46C-FC9188F1C0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204769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F30F7-277B-ED4B-9FAD-3F5012AB1724}"/>
              </a:ext>
            </a:extLst>
          </p:cNvPr>
          <p:cNvSpPr>
            <a:spLocks noGrp="1"/>
          </p:cNvSpPr>
          <p:nvPr>
            <p:ph type="title"/>
          </p:nvPr>
        </p:nvSpPr>
        <p:spPr>
          <a:xfrm>
            <a:off x="330200" y="802957"/>
            <a:ext cx="10515600" cy="1325563"/>
          </a:xfrm>
        </p:spPr>
        <p:txBody>
          <a:bodyPr/>
          <a:lstStyle/>
          <a:p>
            <a:r>
              <a:rPr lang="en-US" dirty="0"/>
              <a:t>Quads:</a:t>
            </a:r>
            <a:br>
              <a:rPr lang="en-US" dirty="0"/>
            </a:br>
            <a:r>
              <a:rPr lang="en-US" dirty="0"/>
              <a:t>Stacked</a:t>
            </a:r>
          </a:p>
        </p:txBody>
      </p:sp>
      <p:pic>
        <p:nvPicPr>
          <p:cNvPr id="14337" name="Picture 1" descr="page49image3758422416">
            <a:extLst>
              <a:ext uri="{FF2B5EF4-FFF2-40B4-BE49-F238E27FC236}">
                <a16:creationId xmlns:a16="http://schemas.microsoft.com/office/drawing/2014/main" id="{50AC4412-8D8A-2A42-AFC7-355D82DE2B4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88145" y="397917"/>
            <a:ext cx="8716175" cy="60621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FC50C54-63F6-EF48-85CC-790C3FE91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2822163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23379-267D-F847-A5B4-011D412414D6}"/>
              </a:ext>
            </a:extLst>
          </p:cNvPr>
          <p:cNvSpPr>
            <a:spLocks noGrp="1"/>
          </p:cNvSpPr>
          <p:nvPr>
            <p:ph type="title"/>
          </p:nvPr>
        </p:nvSpPr>
        <p:spPr>
          <a:xfrm>
            <a:off x="0" y="1956473"/>
            <a:ext cx="2758440" cy="1325563"/>
          </a:xfrm>
        </p:spPr>
        <p:txBody>
          <a:bodyPr/>
          <a:lstStyle/>
          <a:p>
            <a:r>
              <a:rPr lang="en-US" dirty="0"/>
              <a:t>Scrimmage Kicks/Punts</a:t>
            </a:r>
          </a:p>
        </p:txBody>
      </p:sp>
      <p:pic>
        <p:nvPicPr>
          <p:cNvPr id="16385" name="Picture 1" descr="page58image3758592672">
            <a:extLst>
              <a:ext uri="{FF2B5EF4-FFF2-40B4-BE49-F238E27FC236}">
                <a16:creationId xmlns:a16="http://schemas.microsoft.com/office/drawing/2014/main" id="{BCA46695-23B8-3C4E-865F-BCD65CE3290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18586" y="387109"/>
            <a:ext cx="8422893" cy="578985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F0B963F-A32B-6245-8F9E-BD2462786D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1732983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35BA5-1946-304B-8EBC-C8CE1179F051}"/>
              </a:ext>
            </a:extLst>
          </p:cNvPr>
          <p:cNvSpPr>
            <a:spLocks noGrp="1"/>
          </p:cNvSpPr>
          <p:nvPr>
            <p:ph type="title"/>
          </p:nvPr>
        </p:nvSpPr>
        <p:spPr/>
        <p:txBody>
          <a:bodyPr/>
          <a:lstStyle/>
          <a:p>
            <a:r>
              <a:rPr lang="en-US" dirty="0"/>
              <a:t>Scrimmage Kicks/Punts: F/S</a:t>
            </a:r>
          </a:p>
        </p:txBody>
      </p:sp>
      <p:sp>
        <p:nvSpPr>
          <p:cNvPr id="3" name="Content Placeholder 2">
            <a:extLst>
              <a:ext uri="{FF2B5EF4-FFF2-40B4-BE49-F238E27FC236}">
                <a16:creationId xmlns:a16="http://schemas.microsoft.com/office/drawing/2014/main" id="{0DE41480-4A19-1A4B-8CFA-1C9EE8653D29}"/>
              </a:ext>
            </a:extLst>
          </p:cNvPr>
          <p:cNvSpPr>
            <a:spLocks noGrp="1"/>
          </p:cNvSpPr>
          <p:nvPr>
            <p:ph idx="1"/>
          </p:nvPr>
        </p:nvSpPr>
        <p:spPr>
          <a:xfrm>
            <a:off x="838200" y="1825625"/>
            <a:ext cx="10764520" cy="4351338"/>
          </a:xfrm>
        </p:spPr>
        <p:txBody>
          <a:bodyPr/>
          <a:lstStyle/>
          <a:p>
            <a:r>
              <a:rPr lang="en-US" dirty="0"/>
              <a:t>Take position on same yd line as B.  If snapped inside 50, take position on goal line</a:t>
            </a:r>
          </a:p>
          <a:p>
            <a:r>
              <a:rPr lang="en-US" dirty="0"/>
              <a:t>Count Team B and signal to B/S/F</a:t>
            </a:r>
          </a:p>
          <a:p>
            <a:r>
              <a:rPr lang="en-US" dirty="0"/>
              <a:t>Help rule on valid/invalid fair catch signal, KCI, touchback, momentum</a:t>
            </a:r>
          </a:p>
          <a:p>
            <a:r>
              <a:rPr lang="en-US" dirty="0"/>
              <a:t>B has receiver until he turns upfield, then he becomes S/F responsibility for progress, dead ball spot, etc.</a:t>
            </a:r>
          </a:p>
          <a:p>
            <a:r>
              <a:rPr lang="en-US" dirty="0"/>
              <a:t>Back side official watch clean-up behind the play</a:t>
            </a:r>
          </a:p>
          <a:p>
            <a:endParaRPr lang="en-US" dirty="0"/>
          </a:p>
        </p:txBody>
      </p:sp>
      <p:pic>
        <p:nvPicPr>
          <p:cNvPr id="4" name="Picture 3">
            <a:extLst>
              <a:ext uri="{FF2B5EF4-FFF2-40B4-BE49-F238E27FC236}">
                <a16:creationId xmlns:a16="http://schemas.microsoft.com/office/drawing/2014/main" id="{EFEB6452-CE70-9F4F-930C-F547687D91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122254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04A83-0002-964A-8A78-177C44F166A0}"/>
              </a:ext>
            </a:extLst>
          </p:cNvPr>
          <p:cNvSpPr>
            <a:spLocks noGrp="1"/>
          </p:cNvSpPr>
          <p:nvPr>
            <p:ph type="title"/>
          </p:nvPr>
        </p:nvSpPr>
        <p:spPr>
          <a:xfrm>
            <a:off x="167640" y="1462405"/>
            <a:ext cx="3164840" cy="1325563"/>
          </a:xfrm>
        </p:spPr>
        <p:txBody>
          <a:bodyPr/>
          <a:lstStyle/>
          <a:p>
            <a:r>
              <a:rPr lang="en-US" dirty="0"/>
              <a:t>Try and Field Goal Plays</a:t>
            </a:r>
          </a:p>
        </p:txBody>
      </p:sp>
      <p:pic>
        <p:nvPicPr>
          <p:cNvPr id="17409" name="Picture 1" descr="page62image3758786192">
            <a:extLst>
              <a:ext uri="{FF2B5EF4-FFF2-40B4-BE49-F238E27FC236}">
                <a16:creationId xmlns:a16="http://schemas.microsoft.com/office/drawing/2014/main" id="{03797477-FDD9-BE48-8642-976B2258D2C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32480" y="570532"/>
            <a:ext cx="8499636" cy="57169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2081F22-CE2C-464B-84CE-BEF48A712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753499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CEECA-E309-B244-B3F9-2D06EF9F6BDE}"/>
              </a:ext>
            </a:extLst>
          </p:cNvPr>
          <p:cNvSpPr>
            <a:spLocks noGrp="1"/>
          </p:cNvSpPr>
          <p:nvPr>
            <p:ph type="title"/>
          </p:nvPr>
        </p:nvSpPr>
        <p:spPr/>
        <p:txBody>
          <a:bodyPr/>
          <a:lstStyle/>
          <a:p>
            <a:r>
              <a:rPr lang="en-US" dirty="0"/>
              <a:t>Try and Field Goal Plays</a:t>
            </a:r>
          </a:p>
        </p:txBody>
      </p:sp>
      <p:sp>
        <p:nvSpPr>
          <p:cNvPr id="3" name="Text Placeholder 2">
            <a:extLst>
              <a:ext uri="{FF2B5EF4-FFF2-40B4-BE49-F238E27FC236}">
                <a16:creationId xmlns:a16="http://schemas.microsoft.com/office/drawing/2014/main" id="{47A93360-EE16-A440-869A-F6432E1CAFBE}"/>
              </a:ext>
            </a:extLst>
          </p:cNvPr>
          <p:cNvSpPr>
            <a:spLocks noGrp="1"/>
          </p:cNvSpPr>
          <p:nvPr>
            <p:ph type="body" idx="1"/>
          </p:nvPr>
        </p:nvSpPr>
        <p:spPr/>
        <p:txBody>
          <a:bodyPr/>
          <a:lstStyle/>
          <a:p>
            <a:r>
              <a:rPr lang="en-US" dirty="0"/>
              <a:t>Field Judge</a:t>
            </a:r>
          </a:p>
        </p:txBody>
      </p:sp>
      <p:sp>
        <p:nvSpPr>
          <p:cNvPr id="4" name="Content Placeholder 3">
            <a:extLst>
              <a:ext uri="{FF2B5EF4-FFF2-40B4-BE49-F238E27FC236}">
                <a16:creationId xmlns:a16="http://schemas.microsoft.com/office/drawing/2014/main" id="{1E3E0896-F043-3044-B7FA-AE7F6F5E8AE2}"/>
              </a:ext>
            </a:extLst>
          </p:cNvPr>
          <p:cNvSpPr>
            <a:spLocks noGrp="1"/>
          </p:cNvSpPr>
          <p:nvPr>
            <p:ph sz="half" idx="2"/>
          </p:nvPr>
        </p:nvSpPr>
        <p:spPr/>
        <p:txBody>
          <a:bodyPr>
            <a:normAutofit lnSpcReduction="10000"/>
          </a:bodyPr>
          <a:lstStyle/>
          <a:p>
            <a:r>
              <a:rPr lang="en-US" dirty="0"/>
              <a:t>Positioned under upright to rule on kick</a:t>
            </a:r>
          </a:p>
          <a:p>
            <a:r>
              <a:rPr lang="en-US" dirty="0"/>
              <a:t>Count Team B with Back Judge</a:t>
            </a:r>
          </a:p>
          <a:p>
            <a:r>
              <a:rPr lang="en-US" dirty="0"/>
              <a:t>Communicate status of kick to B.  Signal if kick is good or no good (to your side only)</a:t>
            </a:r>
          </a:p>
          <a:p>
            <a:r>
              <a:rPr lang="en-US" dirty="0"/>
              <a:t>Note eligible receivers in case of broken play.  Cover end line if attempt is busted.</a:t>
            </a:r>
          </a:p>
          <a:p>
            <a:endParaRPr lang="en-US" dirty="0"/>
          </a:p>
        </p:txBody>
      </p:sp>
      <p:sp>
        <p:nvSpPr>
          <p:cNvPr id="5" name="Text Placeholder 4">
            <a:extLst>
              <a:ext uri="{FF2B5EF4-FFF2-40B4-BE49-F238E27FC236}">
                <a16:creationId xmlns:a16="http://schemas.microsoft.com/office/drawing/2014/main" id="{F9A7E7B1-B950-5A41-AA06-E55C2B71E71B}"/>
              </a:ext>
            </a:extLst>
          </p:cNvPr>
          <p:cNvSpPr>
            <a:spLocks noGrp="1"/>
          </p:cNvSpPr>
          <p:nvPr>
            <p:ph type="body" sz="quarter" idx="3"/>
          </p:nvPr>
        </p:nvSpPr>
        <p:spPr/>
        <p:txBody>
          <a:bodyPr/>
          <a:lstStyle/>
          <a:p>
            <a:r>
              <a:rPr lang="en-US" dirty="0"/>
              <a:t>Side Judge</a:t>
            </a:r>
          </a:p>
        </p:txBody>
      </p:sp>
      <p:sp>
        <p:nvSpPr>
          <p:cNvPr id="6" name="Content Placeholder 5">
            <a:extLst>
              <a:ext uri="{FF2B5EF4-FFF2-40B4-BE49-F238E27FC236}">
                <a16:creationId xmlns:a16="http://schemas.microsoft.com/office/drawing/2014/main" id="{005E8094-EA51-6F4B-AD57-A23F08573C26}"/>
              </a:ext>
            </a:extLst>
          </p:cNvPr>
          <p:cNvSpPr>
            <a:spLocks noGrp="1"/>
          </p:cNvSpPr>
          <p:nvPr>
            <p:ph sz="quarter" idx="4"/>
          </p:nvPr>
        </p:nvSpPr>
        <p:spPr/>
        <p:txBody>
          <a:bodyPr>
            <a:normAutofit lnSpcReduction="10000"/>
          </a:bodyPr>
          <a:lstStyle/>
          <a:p>
            <a:r>
              <a:rPr lang="en-US" dirty="0"/>
              <a:t>Positioned as a second umpire</a:t>
            </a:r>
          </a:p>
          <a:p>
            <a:r>
              <a:rPr lang="en-US" dirty="0"/>
              <a:t>Count Team B with R/U</a:t>
            </a:r>
          </a:p>
          <a:p>
            <a:r>
              <a:rPr lang="en-US" dirty="0"/>
              <a:t>Note eligible receivers</a:t>
            </a:r>
          </a:p>
          <a:p>
            <a:r>
              <a:rPr lang="en-US" dirty="0"/>
              <a:t>Responsible for goal line (inside out)</a:t>
            </a:r>
          </a:p>
          <a:p>
            <a:r>
              <a:rPr lang="en-US" dirty="0"/>
              <a:t>Move in to separate players after play</a:t>
            </a:r>
          </a:p>
        </p:txBody>
      </p:sp>
      <p:pic>
        <p:nvPicPr>
          <p:cNvPr id="7" name="Picture 6">
            <a:extLst>
              <a:ext uri="{FF2B5EF4-FFF2-40B4-BE49-F238E27FC236}">
                <a16:creationId xmlns:a16="http://schemas.microsoft.com/office/drawing/2014/main" id="{3D2E9CCE-A06C-024B-B89B-78E4273FE5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88501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A8BD5-96DC-0E48-9C8F-DD8C6B5C7291}"/>
              </a:ext>
            </a:extLst>
          </p:cNvPr>
          <p:cNvSpPr>
            <a:spLocks noGrp="1"/>
          </p:cNvSpPr>
          <p:nvPr>
            <p:ph type="title"/>
          </p:nvPr>
        </p:nvSpPr>
        <p:spPr/>
        <p:txBody>
          <a:bodyPr/>
          <a:lstStyle/>
          <a:p>
            <a:r>
              <a:rPr lang="en-US" dirty="0"/>
              <a:t>Measurements</a:t>
            </a:r>
          </a:p>
        </p:txBody>
      </p:sp>
      <p:sp>
        <p:nvSpPr>
          <p:cNvPr id="3" name="Content Placeholder 2">
            <a:extLst>
              <a:ext uri="{FF2B5EF4-FFF2-40B4-BE49-F238E27FC236}">
                <a16:creationId xmlns:a16="http://schemas.microsoft.com/office/drawing/2014/main" id="{9A804D65-11E3-6D4A-8C12-2CD2414DAD6F}"/>
              </a:ext>
            </a:extLst>
          </p:cNvPr>
          <p:cNvSpPr>
            <a:spLocks noGrp="1"/>
          </p:cNvSpPr>
          <p:nvPr>
            <p:ph idx="1"/>
          </p:nvPr>
        </p:nvSpPr>
        <p:spPr/>
        <p:txBody>
          <a:bodyPr/>
          <a:lstStyle/>
          <a:p>
            <a:r>
              <a:rPr lang="en-US" dirty="0"/>
              <a:t>R/U/H/L/B:  Normal duties</a:t>
            </a:r>
          </a:p>
          <a:p>
            <a:r>
              <a:rPr lang="en-US" dirty="0"/>
              <a:t>Side Judge:  Be near down marker and set box or chains for next series if a first down is awarded</a:t>
            </a:r>
          </a:p>
          <a:p>
            <a:r>
              <a:rPr lang="en-US" dirty="0"/>
              <a:t>Field Judge:  Clear area of players.  Assure players and officials do not block view of measurement from press box.  </a:t>
            </a:r>
          </a:p>
          <a:p>
            <a:pPr lvl="1"/>
            <a:r>
              <a:rPr lang="en-US" dirty="0"/>
              <a:t>If 3</a:t>
            </a:r>
            <a:r>
              <a:rPr lang="en-US" baseline="30000" dirty="0"/>
              <a:t>rd</a:t>
            </a:r>
            <a:r>
              <a:rPr lang="en-US" dirty="0"/>
              <a:t> down or less – have Team A’s ball ready</a:t>
            </a:r>
          </a:p>
          <a:p>
            <a:pPr lvl="1"/>
            <a:r>
              <a:rPr lang="en-US" dirty="0"/>
              <a:t>If 4</a:t>
            </a:r>
            <a:r>
              <a:rPr lang="en-US" baseline="30000" dirty="0"/>
              <a:t>th</a:t>
            </a:r>
            <a:r>
              <a:rPr lang="en-US" dirty="0"/>
              <a:t> down – have both team’s balls ready</a:t>
            </a:r>
          </a:p>
          <a:p>
            <a:pPr lvl="1"/>
            <a:endParaRPr lang="en-US" dirty="0"/>
          </a:p>
          <a:p>
            <a:pPr lvl="1"/>
            <a:endParaRPr lang="en-US" dirty="0"/>
          </a:p>
        </p:txBody>
      </p:sp>
      <p:pic>
        <p:nvPicPr>
          <p:cNvPr id="4" name="Picture 3">
            <a:extLst>
              <a:ext uri="{FF2B5EF4-FFF2-40B4-BE49-F238E27FC236}">
                <a16:creationId xmlns:a16="http://schemas.microsoft.com/office/drawing/2014/main" id="{DF1D1C0D-ED76-1348-A766-7E2D69C15F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32558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48247-8919-D94B-AD57-947A1F4A3110}"/>
              </a:ext>
            </a:extLst>
          </p:cNvPr>
          <p:cNvSpPr>
            <a:spLocks noGrp="1"/>
          </p:cNvSpPr>
          <p:nvPr>
            <p:ph type="title"/>
          </p:nvPr>
        </p:nvSpPr>
        <p:spPr/>
        <p:txBody>
          <a:bodyPr/>
          <a:lstStyle/>
          <a:p>
            <a:r>
              <a:rPr lang="en-US" dirty="0"/>
              <a:t>Downside to 7-Man Mechanics?</a:t>
            </a:r>
          </a:p>
        </p:txBody>
      </p:sp>
      <p:pic>
        <p:nvPicPr>
          <p:cNvPr id="5" name="Content Placeholder 4">
            <a:extLst>
              <a:ext uri="{FF2B5EF4-FFF2-40B4-BE49-F238E27FC236}">
                <a16:creationId xmlns:a16="http://schemas.microsoft.com/office/drawing/2014/main" id="{078D2797-7CF4-BE4C-8E29-DAB2755252EB}"/>
              </a:ext>
            </a:extLst>
          </p:cNvPr>
          <p:cNvPicPr>
            <a:picLocks noGrp="1" noChangeAspect="1"/>
          </p:cNvPicPr>
          <p:nvPr>
            <p:ph idx="1"/>
          </p:nvPr>
        </p:nvPicPr>
        <p:blipFill>
          <a:blip r:embed="rId2"/>
          <a:stretch>
            <a:fillRect/>
          </a:stretch>
        </p:blipFill>
        <p:spPr>
          <a:xfrm>
            <a:off x="734060" y="1690688"/>
            <a:ext cx="5361940" cy="3929361"/>
          </a:xfrm>
        </p:spPr>
      </p:pic>
      <p:pic>
        <p:nvPicPr>
          <p:cNvPr id="6" name="Picture 5">
            <a:extLst>
              <a:ext uri="{FF2B5EF4-FFF2-40B4-BE49-F238E27FC236}">
                <a16:creationId xmlns:a16="http://schemas.microsoft.com/office/drawing/2014/main" id="{FE08004A-26BF-D74C-BE30-64EC34AE266D}"/>
              </a:ext>
            </a:extLst>
          </p:cNvPr>
          <p:cNvPicPr>
            <a:picLocks noChangeAspect="1"/>
          </p:cNvPicPr>
          <p:nvPr/>
        </p:nvPicPr>
        <p:blipFill>
          <a:blip r:embed="rId3"/>
          <a:stretch>
            <a:fillRect/>
          </a:stretch>
        </p:blipFill>
        <p:spPr>
          <a:xfrm>
            <a:off x="6774060" y="1690687"/>
            <a:ext cx="6949156" cy="3929361"/>
          </a:xfrm>
          <a:prstGeom prst="rect">
            <a:avLst/>
          </a:prstGeom>
        </p:spPr>
      </p:pic>
      <p:pic>
        <p:nvPicPr>
          <p:cNvPr id="7" name="Picture 6">
            <a:extLst>
              <a:ext uri="{FF2B5EF4-FFF2-40B4-BE49-F238E27FC236}">
                <a16:creationId xmlns:a16="http://schemas.microsoft.com/office/drawing/2014/main" id="{0C27FF7D-81E9-BF48-9097-2640E3C4E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2142" y="5993353"/>
            <a:ext cx="1583315" cy="864647"/>
          </a:xfrm>
          <a:prstGeom prst="rect">
            <a:avLst/>
          </a:prstGeom>
        </p:spPr>
      </p:pic>
    </p:spTree>
    <p:extLst>
      <p:ext uri="{BB962C8B-B14F-4D97-AF65-F5344CB8AC3E}">
        <p14:creationId xmlns:p14="http://schemas.microsoft.com/office/powerpoint/2010/main" val="218181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TotalTime>
  <Words>1167</Words>
  <Application>Microsoft Macintosh PowerPoint</Application>
  <PresentationFormat>Widescreen</PresentationFormat>
  <Paragraphs>115</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Seven Man Mechanics</vt:lpstr>
      <vt:lpstr>Why use Seven Officials?</vt:lpstr>
      <vt:lpstr>Pre-Game Responsibilities</vt:lpstr>
      <vt:lpstr>Coin toss</vt:lpstr>
      <vt:lpstr>Coin Toss</vt:lpstr>
      <vt:lpstr>Free Kick: Keys</vt:lpstr>
      <vt:lpstr>Free Kick: Movement</vt:lpstr>
      <vt:lpstr>Free Kicks:   H/L</vt:lpstr>
      <vt:lpstr>Free Kicks:  F/S</vt:lpstr>
      <vt:lpstr>Short Kick</vt:lpstr>
      <vt:lpstr>Short Kick</vt:lpstr>
      <vt:lpstr>Scrimmage Plays</vt:lpstr>
      <vt:lpstr>Scrimmage Plays:  H/L</vt:lpstr>
      <vt:lpstr>Scrimmage Plays:  S/F</vt:lpstr>
      <vt:lpstr>Scrimmage play  snapped inside B7</vt:lpstr>
      <vt:lpstr>Running Plays:  S/F   Man/Zone/Ball</vt:lpstr>
      <vt:lpstr>Passing plays:  Basic Keys</vt:lpstr>
      <vt:lpstr>Balanced w/ TE</vt:lpstr>
      <vt:lpstr>Balanced w/ double TE</vt:lpstr>
      <vt:lpstr>Double Wing</vt:lpstr>
      <vt:lpstr>Man in motion at snap</vt:lpstr>
      <vt:lpstr>Man in motion at snap</vt:lpstr>
      <vt:lpstr>Trips</vt:lpstr>
      <vt:lpstr>Quads: Diamond</vt:lpstr>
      <vt:lpstr>Quads: Stacked</vt:lpstr>
      <vt:lpstr>Scrimmage Kicks/Punts</vt:lpstr>
      <vt:lpstr>Scrimmage Kicks/Punts: F/S</vt:lpstr>
      <vt:lpstr>Try and Field Goal Plays</vt:lpstr>
      <vt:lpstr>Try and Field Goal Plays</vt:lpstr>
      <vt:lpstr>Measurements</vt:lpstr>
      <vt:lpstr>Downside to 7-Man Mechanics?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Man Mechanics</dc:title>
  <dc:creator>Ben Metcalf</dc:creator>
  <cp:lastModifiedBy>Ben Metcalf</cp:lastModifiedBy>
  <cp:revision>22</cp:revision>
  <dcterms:created xsi:type="dcterms:W3CDTF">2019-08-01T18:11:08Z</dcterms:created>
  <dcterms:modified xsi:type="dcterms:W3CDTF">2019-08-02T01:47:17Z</dcterms:modified>
</cp:coreProperties>
</file>